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70e6c9cf-b0bc-2994-33d3-a0109c82167e}">
          <p14:sldIdLst>
            <p14:sldId id="256"/>
            <p14:sldId id="257"/>
          </p14:sldIdLst>
        </p14:section>
        <p14:section name="Story" id="{ee0cb25f-b570-065e-50f4-73beee41d6e4}">
          <p14:sldIdLst>
            <p14:sldId id="258"/>
            <p14:sldId id="259"/>
            <p14:sldId id="260"/>
          </p14:sldIdLst>
        </p14:section>
        <p14:section name="Plan" id="{1e974413-f949-de25-b28d-7f1ac8d398bb}">
          <p14:sldIdLst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Styles</c:v>
                </c:pt>
              </c:strCache>
            </c:strRef>
          </c:tx>
          <c:spPr>
            <a:solidFill>
              <a:srgbClr val="C4572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2B202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4572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9A99E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9A99E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9A99E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Dresses</c:v>
                  </c:pt>
                  <c:pt idx="1">
                    <c:v>Tops</c:v>
                  </c:pt>
                  <c:pt idx="2">
                    <c:v>Bottoms</c:v>
                  </c:pt>
                  <c:pt idx="3">
                    <c:v>Sets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</c:v>
                </c:pt>
                <c:pt idx="1">
                  <c:v>14</c:v>
                </c:pt>
                <c:pt idx="2">
                  <c:v>10</c:v>
                </c:pt>
                <c:pt idx="3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400" u="none">
                  <a:solidFill>
                    <a:srgbClr val="2B2024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2B2024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Cover. Sets the season name and audience. Sunset motif repeats on the campaign assets.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4A2C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juniper lane</a:t>
            </a:r>
            <a:endParaRPr lang="en-US" sz="2200" dirty="0"/>
          </a:p>
        </p:txBody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640080" y="2743200"/>
            <a:ext cx="640080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b="1" spc="300" kern="0" dirty="0">
                <a:solidFill>
                  <a:srgbClr val="E9B8A6"/>
                </a:solidFill>
              </a:defRPr>
            </a:lvl1pPr>
          </a:lstStyle>
          <a:p>
            <a:pPr algn="l" indent="0" marL="0">
              <a:buNone/>
            </a:pPr>
            <a:r>
              <a:rPr lang="en-US" sz="1500" b="1" spc="300" kern="0" dirty="0">
                <a:solidFill>
                  <a:srgbClr val="E9B8A6"/>
                </a:solidFill>
              </a:rPr>
              <a:t>KICKER</a:t>
            </a:r>
            <a:endParaRPr lang="en-US" sz="15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40080" y="3154680"/>
            <a:ext cx="67665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r>
              <a:rPr lang="en-US" sz="6000" dirty="0">
                <a:solidFill>
                  <a:srgbClr val="FFFFFF"/>
                </a:solidFill>
              </a:rPr>
              <a:t>Title</a:t>
            </a:r>
            <a:endParaRPr lang="en-US" sz="6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40080" y="5257800"/>
            <a:ext cx="64008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E9B8A6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E9B8A6"/>
                </a:solidFill>
              </a:rPr>
              <a:t>Subtitle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093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6A70"/>
                </a:solidFill>
              </a:rPr>
              <a:t>juniper lane  |  Spring 2027 Line Review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dirty="0">
                <a:solidFill>
                  <a:srgbClr val="4A2C3D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dirty="0">
                <a:solidFill>
                  <a:srgbClr val="4A2C3D"/>
                </a:solidFill>
              </a:rPr>
              <a:t>Title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6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6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circle"/>
          <p:cNvSpPr/>
          <p:nvPr/>
        </p:nvSpPr>
        <p:spPr>
          <a:xfrm>
            <a:off x="7223760" y="2743200"/>
            <a:ext cx="5120640" cy="5120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Sun core"/>
          <p:cNvSpPr/>
          <p:nvPr/>
        </p:nvSpPr>
        <p:spPr>
          <a:xfrm>
            <a:off x="8412480" y="3931920"/>
            <a:ext cx="2743200" cy="2743200"/>
          </a:xfrm>
          <a:prstGeom prst="ellipse">
            <a:avLst/>
          </a:prstGeom>
          <a:solidFill>
            <a:schemeClr val="accent3">
              <a:alpha val="85000"/>
            </a:schemeClr>
          </a:solidFill>
          <a:ln/>
        </p:spPr>
      </p:sp>
      <p:sp>
        <p:nvSpPr>
          <p:cNvPr id="4" name="Text 1"/>
          <p:cNvSpPr/>
          <p:nvPr>
            <p:ph idx="101" type="body" hasCustomPrompt="1"/>
          </p:nvPr>
        </p:nvSpPr>
        <p:spPr>
          <a:xfrm>
            <a:off x="640080" y="274320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500" b="1" spc="300" kern="0" dirty="0">
                <a:solidFill>
                  <a:srgbClr val="E9B8A6"/>
                </a:solidFill>
              </a:rPr>
              <a:t>SPRING 2027 LINE REVIEW</a:t>
            </a:r>
            <a:endParaRPr lang="en-US" sz="1500" dirty="0"/>
          </a:p>
        </p:txBody>
      </p:sp>
      <p:sp>
        <p:nvSpPr>
          <p:cNvPr id="5" name="Text 1"/>
          <p:cNvSpPr/>
          <p:nvPr>
            <p:ph idx="102" type="title" hasCustomPrompt="1"/>
          </p:nvPr>
        </p:nvSpPr>
        <p:spPr>
          <a:xfrm>
            <a:off x="640080" y="3154680"/>
            <a:ext cx="676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0" dirty="0">
                <a:solidFill>
                  <a:srgbClr val="FFFFFF"/>
                </a:solidFill>
              </a:rPr>
              <a:t>Desert Bloom</a:t>
            </a:r>
            <a:endParaRPr lang="en-US" sz="6000" dirty="0"/>
          </a:p>
        </p:txBody>
      </p:sp>
      <p:sp>
        <p:nvSpPr>
          <p:cNvPr id="6" name="Text 1"/>
          <p:cNvSpPr/>
          <p:nvPr>
            <p:ph idx="103" type="body" hasCustomPrompt="1"/>
          </p:nvPr>
        </p:nvSpPr>
        <p:spPr>
          <a:xfrm>
            <a:off x="640080" y="52578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dirty="0">
                <a:solidFill>
                  <a:srgbClr val="E9B8A6"/>
                </a:solidFill>
              </a:rPr>
              <a:t>Merchandising &amp; Design  ·  Leadership review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4A2C3D"/>
                </a:solidFill>
              </a:rPr>
              <a:t>Spring at a glance: 48 styles built around one warm story</a:t>
            </a:r>
            <a:endParaRPr lang="en-US" sz="3400" dirty="0"/>
          </a:p>
        </p:txBody>
      </p:sp>
      <p:sp>
        <p:nvSpPr>
          <p:cNvPr id="3" name="Stat card 1"/>
          <p:cNvSpPr/>
          <p:nvPr/>
        </p:nvSpPr>
        <p:spPr>
          <a:xfrm>
            <a:off x="548640" y="1828800"/>
            <a:ext cx="3474720" cy="3291840"/>
          </a:xfrm>
          <a:prstGeom prst="roundRect">
            <a:avLst>
              <a:gd name="adj" fmla="val 2222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219456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48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35204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styles in the line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41148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9B8A6"/>
                </a:solidFill>
              </a:rPr>
              <a:t>Down from 56; tighter, stronger edit</a:t>
            </a:r>
            <a:endParaRPr lang="en-US" sz="1400" dirty="0"/>
          </a:p>
        </p:txBody>
      </p:sp>
      <p:sp>
        <p:nvSpPr>
          <p:cNvPr id="7" name="Stat card 2"/>
          <p:cNvSpPr/>
          <p:nvPr/>
        </p:nvSpPr>
        <p:spPr>
          <a:xfrm>
            <a:off x="4297680" y="1828800"/>
            <a:ext cx="347472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63440" y="219456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60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35204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launch windows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41148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Feb · Mar · Apr · May</a:t>
            </a:r>
            <a:endParaRPr lang="en-US" sz="1400" dirty="0"/>
          </a:p>
        </p:txBody>
      </p:sp>
      <p:sp>
        <p:nvSpPr>
          <p:cNvPr id="11" name="Stat card 3"/>
          <p:cNvSpPr/>
          <p:nvPr/>
        </p:nvSpPr>
        <p:spPr>
          <a:xfrm>
            <a:off x="8046720" y="1828800"/>
            <a:ext cx="347472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12480" y="219456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10–30</a:t>
            </a:r>
            <a:endParaRPr lang="en-US" sz="6000" dirty="0"/>
          </a:p>
        </p:txBody>
      </p:sp>
      <p:sp>
        <p:nvSpPr>
          <p:cNvPr id="13" name="Text 11"/>
          <p:cNvSpPr txBox="1"/>
          <p:nvPr/>
        </p:nvSpPr>
        <p:spPr>
          <a:xfrm>
            <a:off x="8412480" y="35204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full size range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8412480" y="41148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Extended sizes in every hero style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6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4A2C3D"/>
                </a:solidFill>
              </a:rPr>
              <a:t>Terracotta leads; fig and sage keep it grounded</a:t>
            </a:r>
            <a:endParaRPr lang="en-US" sz="3400" dirty="0"/>
          </a:p>
        </p:txBody>
      </p:sp>
      <p:sp>
        <p:nvSpPr>
          <p:cNvPr id="3" name="Terracotta chip"/>
          <p:cNvSpPr/>
          <p:nvPr/>
        </p:nvSpPr>
        <p:spPr>
          <a:xfrm>
            <a:off x="548640" y="1737360"/>
            <a:ext cx="2560320" cy="265176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45262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Terracotta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937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Hero · 30%  ·  #C4572E</a:t>
            </a:r>
            <a:endParaRPr lang="en-US" sz="1400" dirty="0"/>
          </a:p>
        </p:txBody>
      </p:sp>
      <p:sp>
        <p:nvSpPr>
          <p:cNvPr id="6" name="Fig chip"/>
          <p:cNvSpPr/>
          <p:nvPr/>
        </p:nvSpPr>
        <p:spPr>
          <a:xfrm>
            <a:off x="3383280" y="1737360"/>
            <a:ext cx="2560320" cy="2651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383280" y="45262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Fig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3383280" y="4937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Anchor · 25%  ·  #4A2C3D</a:t>
            </a:r>
            <a:endParaRPr lang="en-US" sz="1400" dirty="0"/>
          </a:p>
        </p:txBody>
      </p:sp>
      <p:sp>
        <p:nvSpPr>
          <p:cNvPr id="9" name="Sage chip"/>
          <p:cNvSpPr/>
          <p:nvPr/>
        </p:nvSpPr>
        <p:spPr>
          <a:xfrm>
            <a:off x="6217920" y="1737360"/>
            <a:ext cx="2560320" cy="265176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217920" y="45262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Sage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4937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Accent · 15%  ·  #8A9A7B</a:t>
            </a:r>
            <a:endParaRPr lang="en-US" sz="1400" dirty="0"/>
          </a:p>
        </p:txBody>
      </p:sp>
      <p:sp>
        <p:nvSpPr>
          <p:cNvPr id="12" name="Sand chip"/>
          <p:cNvSpPr/>
          <p:nvPr/>
        </p:nvSpPr>
        <p:spPr>
          <a:xfrm>
            <a:off x="9052560" y="1737360"/>
            <a:ext cx="2560320" cy="2651760"/>
          </a:xfrm>
          <a:prstGeom prst="rect">
            <a:avLst/>
          </a:prstGeom>
          <a:solidFill>
            <a:schemeClr val="bg2"/>
          </a:solidFill>
          <a:ln w="12700">
            <a:solidFill>
              <a:srgbClr val="E6DAC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052560" y="45262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Sand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9052560" y="49377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Base · 30%  ·  #F3E6D8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55321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6"/>
                </a:solidFill>
              </a:rPr>
              <a:t>Approve all colors against physical lab dips under D65 light.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6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4A2C3D"/>
                </a:solidFill>
              </a:rPr>
              <a:t>Dresses carry the season at 38% of the line</a:t>
            </a:r>
            <a:endParaRPr lang="en-US" sz="3400" dirty="0"/>
          </a:p>
        </p:txBody>
      </p:sp>
      <p:graphicFrame>
        <p:nvGraphicFramePr>
          <p:cNvPr id="3" name="Styles by category chart" descr=""/>
          <p:cNvGraphicFramePr/>
          <p:nvPr/>
        </p:nvGraphicFramePr>
        <p:xfrm>
          <a:off x="548640" y="1554480"/>
          <a:ext cx="694944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Insight card"/>
          <p:cNvSpPr/>
          <p:nvPr/>
        </p:nvSpPr>
        <p:spPr>
          <a:xfrm>
            <a:off x="8046720" y="1645920"/>
            <a:ext cx="3566160" cy="4206240"/>
          </a:xfrm>
          <a:prstGeom prst="roundRect">
            <a:avLst>
              <a:gd name="adj" fmla="val 2051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412480" y="20116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Why dresses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412480" y="246888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Our customers' #1 spring purchase, and the easiest category to fit across sizes 10–30.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12480" y="4114800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Ask: approve 2 added dress styles for window 1.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6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4A2C3D"/>
                </a:solidFill>
              </a:rPr>
              <a:t>Four hero styles anchor every launch window</a:t>
            </a:r>
            <a:endParaRPr lang="en-US" sz="3400" dirty="0"/>
          </a:p>
        </p:txBody>
      </p:sp>
      <p:sp>
        <p:nvSpPr>
          <p:cNvPr id="3" name="Style tile 1"/>
          <p:cNvSpPr/>
          <p:nvPr/>
        </p:nvSpPr>
        <p:spPr>
          <a:xfrm>
            <a:off x="548640" y="1600200"/>
            <a:ext cx="2560320" cy="329184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pic>
        <p:nvPicPr>
          <p:cNvPr id="4" name="Tiered Midi Dress flat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6152" y="1737360"/>
            <a:ext cx="1225296" cy="1828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77240" y="3794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Tiered Midi Dress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42062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$64.90 · 4 colors</a:t>
            </a:r>
            <a:endParaRPr lang="en-US" sz="1300" dirty="0"/>
          </a:p>
        </p:txBody>
      </p:sp>
      <p:sp>
        <p:nvSpPr>
          <p:cNvPr id="7" name="Style tile 2"/>
          <p:cNvSpPr/>
          <p:nvPr/>
        </p:nvSpPr>
        <p:spPr>
          <a:xfrm>
            <a:off x="3383280" y="1600200"/>
            <a:ext cx="2560320" cy="329184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pic>
        <p:nvPicPr>
          <p:cNvPr id="8" name="Linen Co-ord Set flat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50792" y="1737360"/>
            <a:ext cx="1225296" cy="18288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611880" y="3794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Linen Co-ord Set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3611880" y="42062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$79.90 · 3 colors</a:t>
            </a:r>
            <a:endParaRPr lang="en-US" sz="1300" dirty="0"/>
          </a:p>
        </p:txBody>
      </p:sp>
      <p:sp>
        <p:nvSpPr>
          <p:cNvPr id="11" name="Style tile 3"/>
          <p:cNvSpPr/>
          <p:nvPr/>
        </p:nvSpPr>
        <p:spPr>
          <a:xfrm>
            <a:off x="6217920" y="1600200"/>
            <a:ext cx="2560320" cy="329184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pic>
        <p:nvPicPr>
          <p:cNvPr id="12" name="Button-Front Maxi flat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5432" y="1737360"/>
            <a:ext cx="1225296" cy="18288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446520" y="3794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Button-Front Maxi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6446520" y="42062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$69.90 · 2 colors</a:t>
            </a:r>
            <a:endParaRPr lang="en-US" sz="1300" dirty="0"/>
          </a:p>
        </p:txBody>
      </p:sp>
      <p:sp>
        <p:nvSpPr>
          <p:cNvPr id="15" name="Style tile 4"/>
          <p:cNvSpPr/>
          <p:nvPr/>
        </p:nvSpPr>
        <p:spPr>
          <a:xfrm>
            <a:off x="9052560" y="1600200"/>
            <a:ext cx="2560320" cy="329184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pic>
        <p:nvPicPr>
          <p:cNvPr id="16" name="Smocked Sun Dress flat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20072" y="1737360"/>
            <a:ext cx="1225296" cy="18288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281160" y="3794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Smocked Sun Dress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9281160" y="42062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$59.90 · 3 colors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548640" y="52120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Technical flats, front view. Final product imagery follows the studio standards guide.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6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4A2C3D"/>
                </a:solidFill>
              </a:rPr>
              <a:t>Artwork reaches vendors 10 weeks before window 1</a:t>
            </a:r>
            <a:endParaRPr lang="en-US" sz="3400" dirty="0"/>
          </a:p>
        </p:txBody>
      </p:sp>
      <p:sp>
        <p:nvSpPr>
          <p:cNvPr id="3" name="Timeline rule"/>
          <p:cNvSpPr/>
          <p:nvPr/>
        </p:nvSpPr>
        <p:spPr>
          <a:xfrm>
            <a:off x="777240" y="3108960"/>
            <a:ext cx="8778240" cy="0"/>
          </a:xfrm>
          <a:prstGeom prst="line">
            <a:avLst/>
          </a:prstGeom>
          <a:noFill/>
          <a:ln w="38100">
            <a:solidFill>
              <a:srgbClr val="E6DACD"/>
            </a:solidFill>
            <a:prstDash val="solid"/>
          </a:ln>
        </p:spPr>
      </p:sp>
      <p:sp>
        <p:nvSpPr>
          <p:cNvPr id="4" name="Milestone 1"/>
          <p:cNvSpPr/>
          <p:nvPr/>
        </p:nvSpPr>
        <p:spPr>
          <a:xfrm>
            <a:off x="548640" y="288036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Nov 22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61188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Final artwork + specs to vendors</a:t>
            </a:r>
            <a:endParaRPr lang="en-US" sz="1500" dirty="0"/>
          </a:p>
        </p:txBody>
      </p:sp>
      <p:sp>
        <p:nvSpPr>
          <p:cNvPr id="7" name="Milestone 2"/>
          <p:cNvSpPr/>
          <p:nvPr/>
        </p:nvSpPr>
        <p:spPr>
          <a:xfrm>
            <a:off x="3474720" y="288036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47472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 06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361188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Print strike-offs reviewed</a:t>
            </a:r>
            <a:endParaRPr lang="en-US" sz="1500" dirty="0"/>
          </a:p>
        </p:txBody>
      </p:sp>
      <p:sp>
        <p:nvSpPr>
          <p:cNvPr id="10" name="Milestone 3"/>
          <p:cNvSpPr/>
          <p:nvPr/>
        </p:nvSpPr>
        <p:spPr>
          <a:xfrm>
            <a:off x="6400800" y="2880360"/>
            <a:ext cx="457200" cy="45720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Jan 10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0" y="361188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Campaign toolkit to marketing</a:t>
            </a:r>
            <a:endParaRPr lang="en-US" sz="1500" dirty="0"/>
          </a:p>
        </p:txBody>
      </p:sp>
      <p:sp>
        <p:nvSpPr>
          <p:cNvPr id="13" name="Milestone 4"/>
          <p:cNvSpPr/>
          <p:nvPr/>
        </p:nvSpPr>
        <p:spPr>
          <a:xfrm>
            <a:off x="9326880" y="28803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32688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Feb 03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9326880" y="361188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Window 1 in store + online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6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4A2C3D"/>
                </a:solidFill>
              </a:rPr>
              <a:t>Three decisions needed today</a:t>
            </a:r>
            <a:endParaRPr lang="en-US" sz="3400" dirty="0"/>
          </a:p>
        </p:txBody>
      </p:sp>
      <p:sp>
        <p:nvSpPr>
          <p:cNvPr id="3" name="Decision badge 1"/>
          <p:cNvSpPr/>
          <p:nvPr/>
        </p:nvSpPr>
        <p:spPr>
          <a:xfrm>
            <a:off x="548640" y="169164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6916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1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709928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Approve terracotta as hero color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167128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Applies across all 4 categories and the campaign.</a:t>
            </a:r>
            <a:endParaRPr lang="en-US" sz="1600" dirty="0"/>
          </a:p>
        </p:txBody>
      </p:sp>
      <p:sp>
        <p:nvSpPr>
          <p:cNvPr id="7" name="Decision badge 2"/>
          <p:cNvSpPr/>
          <p:nvPr/>
        </p:nvSpPr>
        <p:spPr>
          <a:xfrm>
            <a:off x="548640" y="3154680"/>
            <a:ext cx="914400" cy="91440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31546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2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3172968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Add 2 dress styles to window 1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828800" y="3630168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Tiered midi + smocked sun dress move to February.</a:t>
            </a:r>
            <a:endParaRPr lang="en-US" sz="1600" dirty="0"/>
          </a:p>
        </p:txBody>
      </p:sp>
      <p:sp>
        <p:nvSpPr>
          <p:cNvPr id="11" name="Decision badge 3"/>
          <p:cNvSpPr/>
          <p:nvPr/>
        </p:nvSpPr>
        <p:spPr>
          <a:xfrm>
            <a:off x="548640" y="461772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48640" y="46177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3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828800" y="4636008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Extend co-ord set to sizes 26–30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5093208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Adds 3 size points; vendor confirmed capacity.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6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circle"/>
          <p:cNvSpPr/>
          <p:nvPr/>
        </p:nvSpPr>
        <p:spPr>
          <a:xfrm>
            <a:off x="7223760" y="2743200"/>
            <a:ext cx="5120640" cy="5120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" name="Sun core"/>
          <p:cNvSpPr/>
          <p:nvPr/>
        </p:nvSpPr>
        <p:spPr>
          <a:xfrm>
            <a:off x="8412480" y="3931920"/>
            <a:ext cx="2743200" cy="2743200"/>
          </a:xfrm>
          <a:prstGeom prst="ellipse">
            <a:avLst/>
          </a:prstGeom>
          <a:solidFill>
            <a:schemeClr val="accent3">
              <a:alpha val="85000"/>
            </a:schemeClr>
          </a:solidFill>
          <a:ln/>
        </p:spPr>
      </p:sp>
      <p:sp>
        <p:nvSpPr>
          <p:cNvPr id="4" name="Text 1"/>
          <p:cNvSpPr/>
          <p:nvPr>
            <p:ph idx="101" type="body" hasCustomPrompt="1"/>
          </p:nvPr>
        </p:nvSpPr>
        <p:spPr>
          <a:xfrm>
            <a:off x="640080" y="274320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500" b="1" spc="300" kern="0" dirty="0">
                <a:solidFill>
                  <a:srgbClr val="E9B8A6"/>
                </a:solidFill>
              </a:rPr>
              <a:t>NEXT STEP</a:t>
            </a:r>
            <a:endParaRPr lang="en-US" sz="1500" dirty="0"/>
          </a:p>
        </p:txBody>
      </p:sp>
      <p:sp>
        <p:nvSpPr>
          <p:cNvPr id="5" name="Text 1"/>
          <p:cNvSpPr/>
          <p:nvPr>
            <p:ph idx="102" type="title" hasCustomPrompt="1"/>
          </p:nvPr>
        </p:nvSpPr>
        <p:spPr>
          <a:xfrm>
            <a:off x="640080" y="3154680"/>
            <a:ext cx="676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0" dirty="0">
                <a:solidFill>
                  <a:srgbClr val="FFFFFF"/>
                </a:solidFill>
              </a:rPr>
              <a:t>Approve &amp; hand off</a:t>
            </a:r>
            <a:endParaRPr lang="en-US" sz="6000" dirty="0"/>
          </a:p>
        </p:txBody>
      </p:sp>
      <p:sp>
        <p:nvSpPr>
          <p:cNvPr id="6" name="Text 1"/>
          <p:cNvSpPr/>
          <p:nvPr>
            <p:ph idx="103" type="body" hasCustomPrompt="1"/>
          </p:nvPr>
        </p:nvSpPr>
        <p:spPr>
          <a:xfrm>
            <a:off x="640080" y="52578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dirty="0">
                <a:solidFill>
                  <a:srgbClr val="E9B8A6"/>
                </a:solidFill>
              </a:rPr>
              <a:t>Design &amp; Production  ·  Kate Chang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uniper Lane">
  <a:themeElements>
    <a:clrScheme name="Juniper Lane">
      <a:dk1>
        <a:srgbClr val="2B2024"/>
      </a:dk1>
      <a:lt1>
        <a:srgbClr val="FFFFFF"/>
      </a:lt1>
      <a:dk2>
        <a:srgbClr val="4A2C3D"/>
      </a:dk2>
      <a:lt2>
        <a:srgbClr val="F3E6D8"/>
      </a:lt2>
      <a:accent1>
        <a:srgbClr val="C4572E"/>
      </a:accent1>
      <a:accent2>
        <a:srgbClr val="8A9A7B"/>
      </a:accent2>
      <a:accent3>
        <a:srgbClr val="D9A441"/>
      </a:accent3>
      <a:accent4>
        <a:srgbClr val="E9B8A6"/>
      </a:accent4>
      <a:accent5>
        <a:srgbClr val="B9A99E"/>
      </a:accent5>
      <a:accent6>
        <a:srgbClr val="7A6A70"/>
      </a:accent6>
      <a:hlink>
        <a:srgbClr val="C4572E"/>
      </a:hlink>
      <a:folHlink>
        <a:srgbClr val="4A2C3D"/>
      </a:folHlink>
    </a:clrScheme>
    <a:fontScheme name="Juniper Lan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Juniper Lane Spring 2027 Line Review</dc:title>
  <dc:subject>PptxGenJS Presentation</dc:subject>
  <dc:creator>Kate Chang</dc:creator>
  <cp:lastModifiedBy>Kate Chang</cp:lastModifiedBy>
  <cp:revision>1</cp:revision>
  <dcterms:created xsi:type="dcterms:W3CDTF">2026-10-04T23:13:41Z</dcterms:created>
  <dcterms:modified xsi:type="dcterms:W3CDTF">2026-10-04T23:13:41Z</dcterms:modified>
</cp:coreProperties>
</file>